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75" r:id="rId9"/>
    <p:sldId id="265" r:id="rId10"/>
    <p:sldId id="266" r:id="rId11"/>
    <p:sldId id="267" r:id="rId12"/>
    <p:sldId id="268" r:id="rId13"/>
    <p:sldId id="272" r:id="rId14"/>
    <p:sldId id="273" r:id="rId15"/>
    <p:sldId id="269" r:id="rId16"/>
    <p:sldId id="270" r:id="rId17"/>
    <p:sldId id="274" r:id="rId18"/>
    <p:sldId id="271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337" r:id="rId31"/>
    <p:sldId id="338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9" r:id="rId40"/>
    <p:sldId id="300" r:id="rId41"/>
    <p:sldId id="301" r:id="rId42"/>
    <p:sldId id="302" r:id="rId43"/>
    <p:sldId id="294" r:id="rId44"/>
    <p:sldId id="295" r:id="rId45"/>
    <p:sldId id="296" r:id="rId46"/>
    <p:sldId id="297" r:id="rId47"/>
    <p:sldId id="328" r:id="rId48"/>
    <p:sldId id="303" r:id="rId49"/>
    <p:sldId id="332" r:id="rId50"/>
    <p:sldId id="330" r:id="rId51"/>
    <p:sldId id="331" r:id="rId52"/>
    <p:sldId id="329" r:id="rId53"/>
    <p:sldId id="336" r:id="rId54"/>
    <p:sldId id="333" r:id="rId55"/>
    <p:sldId id="305" r:id="rId56"/>
    <p:sldId id="325" r:id="rId57"/>
    <p:sldId id="326" r:id="rId58"/>
    <p:sldId id="327" r:id="rId59"/>
    <p:sldId id="306" r:id="rId60"/>
    <p:sldId id="307" r:id="rId61"/>
    <p:sldId id="298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2143" autoAdjust="0"/>
  </p:normalViewPr>
  <p:slideViewPr>
    <p:cSldViewPr snapToGrid="0">
      <p:cViewPr varScale="1">
        <p:scale>
          <a:sx n="78" d="100"/>
          <a:sy n="78" d="100"/>
        </p:scale>
        <p:origin x="12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8A0D317-A514-44F5-9912-ABABD3F2C64B}" type="datetime1">
              <a:rPr lang="da-DK" smtClean="0"/>
              <a:pPr algn="r" rtl="0"/>
              <a:t>26-10-2022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da-DK"/>
              <a:pPr algn="r" rtl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50B82A0-CEB8-417E-8BE5-520826F17AE7}" type="datetime1">
              <a:rPr lang="da-DK" smtClean="0"/>
              <a:pPr/>
              <a:t>26-10-2022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dirty="0"/>
              <a:t>Klik for at redigere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C8DC57A8-AE18-4654-B6AF-04B3577165BE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8DC57A8-AE18-4654-B6AF-04B3577165BE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477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66212" y="421594"/>
            <a:ext cx="2820987" cy="1885508"/>
          </a:xfrm>
        </p:spPr>
        <p:txBody>
          <a:bodyPr rtlCol="0">
            <a:normAutofit/>
          </a:bodyPr>
          <a:lstStyle>
            <a:lvl1pPr algn="l" rtl="0">
              <a:defRPr sz="2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4" name="Gruppe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97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98" name="Gruppe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0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11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grpSp>
        <p:nvGrpSpPr>
          <p:cNvPr id="112" name="Gruppe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125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26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AF18F07-6850-448C-BAAE-4D13885F374B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11731" y="1330347"/>
            <a:ext cx="4061703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>
            <a:lvl1pPr>
              <a:defRPr/>
            </a:lvl1pPr>
          </a:lstStyle>
          <a:p>
            <a:fld id="{F9A59B60-FAAB-451D-BE1A-56804B8E8376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92890" y="1330347"/>
            <a:ext cx="4089509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8" name="Gruppe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Kombinationstegning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" name="Kombinationstegning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grpSp>
          <p:nvGrpSpPr>
            <p:cNvPr id="11" name="Gruppe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Kombinationstegning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  <p:sp>
            <p:nvSpPr>
              <p:cNvPr id="21" name="Kombinationstegning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 dirty="0"/>
              </a:p>
            </p:txBody>
          </p:sp>
        </p:grpSp>
        <p:sp>
          <p:nvSpPr>
            <p:cNvPr id="12" name="Kombinationstegning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" name="Pladsholder til billede 2" descr="En tom pladsholder til at tilføje et billede. Klik på pladsholderen, og vælg det billede, du vil tilføje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2F265C-71D8-4A00-B7B8-9A8D74D8DE30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062792B-623C-4C8A-B4F7-6EC4DB670E7A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5643FE-4376-4D52-AB23-20766A940ACD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FA3CB2A-E0A5-4691-AD31-6A6164409AB5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A798EE-B388-4423-BF7B-3B4A44A2FD25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C8A191-1C5F-4498-AB48-E3D614163C16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66A993-C8DA-4345-809F-8C9BA5E50C6C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t>‹#›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1E443C-54CB-412A-B7D9-097EDCD27158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9" name="Gruppe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1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2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3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4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5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6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7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8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9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0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1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6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39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22" name="Gruppe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2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3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37" name="Pladsholder til billede 33" descr="En tom pladsholder til at tilføje et billede. Klik på pladsholderen, og vælg det billede, du vil tilføje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0" name="Pladsholder til tekst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050B66-49E3-4F82-983F-6A1BCD284084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billeder med billedtek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Klik for at redigere titeltypografien i masteren</a:t>
            </a:r>
            <a:endParaRPr lang="da-DK" dirty="0"/>
          </a:p>
        </p:txBody>
      </p:sp>
      <p:grpSp>
        <p:nvGrpSpPr>
          <p:cNvPr id="52" name="Gruppe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4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5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6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7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8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59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0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1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2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3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64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9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1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84" name="Gruppe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6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7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8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89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0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1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2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3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4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5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6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78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2" name="Pladsholder til tekst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grpSp>
        <p:nvGrpSpPr>
          <p:cNvPr id="97" name="Gruppe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Kombinationstegning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99" name="Kombinationstegning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0" name="Kombinationstegning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1" name="Kombinationstegning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2" name="Kombinationstegning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3" name="Kombinationstegning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4" name="Kombinationstegning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5" name="Kombinationstegning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6" name="Kombinationstegning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7" name="Kombinationstegning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8" name="Kombinationstegning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  <p:sp>
          <p:nvSpPr>
            <p:cNvPr id="109" name="Kombinationstegning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 dirty="0"/>
            </a:p>
          </p:txBody>
        </p:sp>
      </p:grpSp>
      <p:sp>
        <p:nvSpPr>
          <p:cNvPr id="80" name="Pladsholder til billede 33" descr="En tom pladsholder til at tilføje et billede. Klik på pladsholderen, og vælg det billede, du vil tilføje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3" name="Pladsholder til tekst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da-DK"/>
              <a:pPr rtl="0"/>
              <a:t>‹#›</a:t>
            </a:fld>
            <a:endParaRPr lang="da-DK" dirty="0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F81889-F811-49C7-A0E9-6E365C4B8573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a-DK" dirty="0"/>
              <a:t>Klik for at redigere teksttypografier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dirty="0"/>
              <a:t>Rediger teksttypografier i master</a:t>
            </a:r>
          </a:p>
          <a:p>
            <a:pPr lvl="1" rtl="0"/>
            <a:r>
              <a:rPr lang="da-DK" dirty="0"/>
              <a:t>Andet niveau</a:t>
            </a:r>
          </a:p>
          <a:p>
            <a:pPr lvl="2" rtl="0"/>
            <a:r>
              <a:rPr lang="da-DK" dirty="0"/>
              <a:t>Tredje niveau</a:t>
            </a:r>
          </a:p>
          <a:p>
            <a:pPr lvl="3" rtl="0"/>
            <a:r>
              <a:rPr lang="da-DK" dirty="0"/>
              <a:t>Fjerde niveau</a:t>
            </a:r>
          </a:p>
          <a:p>
            <a:pPr lvl="4" rtl="0"/>
            <a:r>
              <a:rPr lang="da-DK" dirty="0"/>
              <a:t>Femte niveau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fld id="{C0AD25B1-EADD-4EF9-B554-78BF34C2B222}" type="datetime1">
              <a:rPr lang="da-DK" smtClean="0"/>
              <a:pPr/>
              <a:t>26-10-2022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ordicgliding.com/hypoxi-den-lydloese-draebe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dirty="0"/>
              <a:t>Hvordan slår man sig selv ihjel?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/>
              <a:t>Menneskelig Ydeevne og Begrænsning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7396E4F-2763-42CD-8FBF-C157A919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6" y="4191000"/>
            <a:ext cx="2428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a-DK" dirty="0"/>
              <a:t>Sådan fungerer lungen</a:t>
            </a:r>
          </a:p>
        </p:txBody>
      </p:sp>
      <p:pic>
        <p:nvPicPr>
          <p:cNvPr id="4" name="Picture 9" descr="f25-9a_bronchioles_and__c">
            <a:extLst>
              <a:ext uri="{FF2B5EF4-FFF2-40B4-BE49-F238E27FC236}">
                <a16:creationId xmlns:a16="http://schemas.microsoft.com/office/drawing/2014/main" id="{6D0CB307-B3C5-4A88-A520-42C95FB0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089026"/>
            <a:ext cx="4108450" cy="491013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Alveoli_cap">
            <a:extLst>
              <a:ext uri="{FF2B5EF4-FFF2-40B4-BE49-F238E27FC236}">
                <a16:creationId xmlns:a16="http://schemas.microsoft.com/office/drawing/2014/main" id="{A62CF6C4-157B-4F94-ACB7-12939BDC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69" y="1943894"/>
            <a:ext cx="4462462" cy="3200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3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blodkredsløb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4477260" y="1014413"/>
            <a:ext cx="70186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Ilten (O</a:t>
            </a:r>
            <a:r>
              <a:rPr lang="da-DK" sz="2400" baseline="-25000" dirty="0"/>
              <a:t>2</a:t>
            </a:r>
            <a:r>
              <a:rPr lang="da-DK" sz="2400" dirty="0"/>
              <a:t>) er opløst i blodet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Næsten al ilt er bundet til de røde blodlegemer (hæmoglobin)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meget lidt ilt opløst i serum</a:t>
            </a:r>
          </a:p>
          <a:p>
            <a:endParaRPr lang="da-DK" sz="2400" dirty="0"/>
          </a:p>
          <a:p>
            <a:r>
              <a:rPr lang="da-DK" sz="2400" dirty="0"/>
              <a:t>Kuldioxiden (CO</a:t>
            </a:r>
            <a:r>
              <a:rPr lang="da-DK" sz="2400" baseline="-25000" dirty="0"/>
              <a:t>2</a:t>
            </a:r>
            <a:r>
              <a:rPr lang="da-DK" sz="2400" dirty="0"/>
              <a:t>) er også opløst i blodet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Her er alt opløst i serum</a:t>
            </a:r>
          </a:p>
          <a:p>
            <a:endParaRPr lang="da-DK" sz="2400" dirty="0"/>
          </a:p>
          <a:p>
            <a:r>
              <a:rPr lang="da-DK" sz="2400" dirty="0"/>
              <a:t>Kemoreceptorer nær hjertet og i halspulsårerne regulerer åndedræt ved at føle CO</a:t>
            </a:r>
            <a:r>
              <a:rPr lang="da-DK" sz="2400" baseline="-25000" dirty="0"/>
              <a:t>2</a:t>
            </a:r>
            <a:r>
              <a:rPr lang="da-DK" sz="2400" dirty="0"/>
              <a:t> indholdet i blodet.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D2B44B9-EF2B-43F2-9C5F-83F4F263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2" y="1014413"/>
            <a:ext cx="3870001" cy="518332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934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Iltmætning i blodet ved forskellig 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Havoverflade (0m):	98%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fod (3km):	87%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fod (5,5km):	65%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Anvend oxygen over 5-7000 fod</a:t>
            </a:r>
            <a:br>
              <a:rPr lang="da-DK" sz="2400" dirty="0"/>
            </a:br>
            <a:r>
              <a:rPr lang="da-DK" sz="2400" dirty="0"/>
              <a:t>(kilde: </a:t>
            </a:r>
            <a:r>
              <a:rPr lang="da-DK" sz="2400" dirty="0">
                <a:hlinkClick r:id="rId2"/>
              </a:rPr>
              <a:t>https://nordicgliding.com/hypoxi-den-lydloese-draeber/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5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Mest iltkrævende organer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Hjerne og nervevæv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 ,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Muskelvæv (</a:t>
            </a:r>
            <a:r>
              <a:rPr lang="da-DK" sz="2400" dirty="0" err="1"/>
              <a:t>fin-motorik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Hjerte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2048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på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1" y="1397674"/>
            <a:ext cx="117759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Mentale funktioner forstyrres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Koncentration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Hukommelse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Dømmekraft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Puls og vejrtrækning øges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Snurrende fornemmelser i fingre og tær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Handlefejl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farvesans, tunnelsyn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hørelse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bevidsthed </a:t>
            </a:r>
            <a:r>
              <a:rPr lang="da-DK" sz="2400" dirty="0">
                <a:sym typeface="Wingdings" panose="05000000000000000000" pitchFamily="2" charset="2"/>
              </a:rPr>
              <a:t> 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>
                <a:sym typeface="Wingdings" panose="05000000000000000000" pitchFamily="2" charset="2"/>
              </a:rPr>
              <a:t>DØD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6452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Årsager til iltmangel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Høj flyvehøjde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Blodmangel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Tobaksrygning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Kulilteforgiftning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Skadelige gasarter</a:t>
            </a:r>
          </a:p>
        </p:txBody>
      </p:sp>
    </p:spTree>
    <p:extLst>
      <p:ext uri="{BB962C8B-B14F-4D97-AF65-F5344CB8AC3E}">
        <p14:creationId xmlns:p14="http://schemas.microsoft.com/office/powerpoint/2010/main" val="423503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Lufttrykket falder og dermed iltindholdet per liter luft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 nogen mennesker er 2,5km for højt</a:t>
            </a:r>
          </a:p>
        </p:txBody>
      </p:sp>
    </p:spTree>
    <p:extLst>
      <p:ext uri="{BB962C8B-B14F-4D97-AF65-F5344CB8AC3E}">
        <p14:creationId xmlns:p14="http://schemas.microsoft.com/office/powerpoint/2010/main" val="30736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For høj Flyvehøjde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BE73E1E4-F952-4BAA-90DC-73073911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12" y="1014413"/>
            <a:ext cx="7512672" cy="5261800"/>
          </a:xfrm>
          <a:prstGeom prst="rect">
            <a:avLst/>
          </a:prstGeom>
        </p:spPr>
      </p:pic>
      <p:sp>
        <p:nvSpPr>
          <p:cNvPr id="5" name="AutoShape 29">
            <a:extLst>
              <a:ext uri="{FF2B5EF4-FFF2-40B4-BE49-F238E27FC236}">
                <a16:creationId xmlns:a16="http://schemas.microsoft.com/office/drawing/2014/main" id="{0DDA2B86-BF44-475D-8531-9EB46E51D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286" y="1909229"/>
            <a:ext cx="320018" cy="3555172"/>
          </a:xfrm>
          <a:prstGeom prst="upArrow">
            <a:avLst>
              <a:gd name="adj1" fmla="val 50000"/>
              <a:gd name="adj2" fmla="val 284802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TUC (Time of </a:t>
            </a:r>
            <a:r>
              <a:rPr lang="da-DK" dirty="0" err="1"/>
              <a:t>Usefull</a:t>
            </a:r>
            <a:r>
              <a:rPr lang="da-DK" dirty="0"/>
              <a:t> </a:t>
            </a:r>
            <a:r>
              <a:rPr lang="da-DK" dirty="0" err="1"/>
              <a:t>Consciousness</a:t>
            </a:r>
            <a:r>
              <a:rPr lang="da-DK" dirty="0"/>
              <a:t>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4176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10000 </a:t>
            </a:r>
            <a:r>
              <a:rPr lang="da-DK" sz="2400" dirty="0" err="1"/>
              <a:t>ft</a:t>
            </a:r>
            <a:r>
              <a:rPr lang="da-DK" sz="2400" dirty="0"/>
              <a:t>: formentlig ubegrænset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18000 </a:t>
            </a:r>
            <a:r>
              <a:rPr lang="da-DK" sz="2400" dirty="0" err="1"/>
              <a:t>ft</a:t>
            </a:r>
            <a:r>
              <a:rPr lang="da-DK" sz="2400" dirty="0"/>
              <a:t>: ca. 30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25000 </a:t>
            </a:r>
            <a:r>
              <a:rPr lang="da-DK" sz="2400" dirty="0" err="1"/>
              <a:t>ft</a:t>
            </a:r>
            <a:r>
              <a:rPr lang="da-DK" sz="2400" dirty="0"/>
              <a:t>: ca.   5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30000 </a:t>
            </a:r>
            <a:r>
              <a:rPr lang="da-DK" sz="2400" dirty="0" err="1"/>
              <a:t>ft</a:t>
            </a:r>
            <a:r>
              <a:rPr lang="da-DK" sz="2400" dirty="0"/>
              <a:t>: ca.   2 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40000 </a:t>
            </a:r>
            <a:r>
              <a:rPr lang="da-DK" sz="2400" dirty="0" err="1"/>
              <a:t>ft</a:t>
            </a:r>
            <a:r>
              <a:rPr lang="da-DK" sz="2400" dirty="0"/>
              <a:t>: ca. 30 sek.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402E5B1-197D-4A10-9298-207D27F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794" y="855577"/>
            <a:ext cx="7904205" cy="45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48754-392A-4F14-83C5-EB4F4B04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Hyperventilation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A180149-438C-4FE3-8A19-7292261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Havari statistik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E1D5D7F-50DD-4C49-B658-FD82D30D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711" y="1014413"/>
            <a:ext cx="6296867" cy="4229100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5"/>
            <a:ext cx="5362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Ca</a:t>
            </a:r>
            <a:r>
              <a:rPr lang="da-DK" sz="2400" dirty="0"/>
              <a:t> 80 % af havarier skyldes pilotfejl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Først og fremmest beslutningsfejl og håndterings/manøvrefejl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Størst risiko ved lille antal timer generelt og på flytypen </a:t>
            </a:r>
          </a:p>
        </p:txBody>
      </p:sp>
    </p:spTree>
    <p:extLst>
      <p:ext uri="{BB962C8B-B14F-4D97-AF65-F5344CB8AC3E}">
        <p14:creationId xmlns:p14="http://schemas.microsoft.com/office/powerpoint/2010/main" val="93570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hyperventilation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Hurtig og dyb vejrtrækning </a:t>
            </a:r>
            <a:r>
              <a:rPr lang="da-DK" sz="2400" b="1" dirty="0"/>
              <a:t>uden</a:t>
            </a:r>
            <a:r>
              <a:rPr lang="da-DK" sz="2400" dirty="0"/>
              <a:t> at der er et øget behov for ilt i organismen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b="1" dirty="0"/>
              <a:t>Årsager: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angst, ophidselse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transportsyge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vibrationer, varme, G-påvirkninger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metabolisk acidose (behandlingskrævende)</a:t>
            </a:r>
          </a:p>
        </p:txBody>
      </p:sp>
    </p:spTree>
    <p:extLst>
      <p:ext uri="{BB962C8B-B14F-4D97-AF65-F5344CB8AC3E}">
        <p14:creationId xmlns:p14="http://schemas.microsoft.com/office/powerpoint/2010/main" val="10401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det betyder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Iltmætningen vil være 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Kuldioxid udluftes i sådan en grad at blodet bliver for basisk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Blodets pH bliver altså for højt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4261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prikkende fornemmelse i fingre, øreflipper, kind eller læber.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øget puls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fornemmelse af varme i kroppen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sløret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Efterhånden kan man blive følelsesløs i mund/tunge, som medfører vanskeligheder med at tale. Man bliver </a:t>
            </a:r>
            <a:r>
              <a:rPr lang="da-DK" sz="2400" b="1" dirty="0"/>
              <a:t>ør i hovedet</a:t>
            </a:r>
            <a:r>
              <a:rPr lang="da-DK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Eftersom anfaldet fortsætter, vil man som regel blive svimmel og føle, at man er ved at besvime. Føleforstyrrelserne i fingrene kan udvikle sig til </a:t>
            </a:r>
            <a:r>
              <a:rPr lang="da-DK" sz="2400" b="1" dirty="0"/>
              <a:t>krampelignende sammentrækninger i hænder og fingre.</a:t>
            </a:r>
          </a:p>
        </p:txBody>
      </p:sp>
    </p:spTree>
    <p:extLst>
      <p:ext uri="{BB962C8B-B14F-4D97-AF65-F5344CB8AC3E}">
        <p14:creationId xmlns:p14="http://schemas.microsoft.com/office/powerpoint/2010/main" val="296330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A7294-E7BC-4570-895B-098E13BF4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Kulilteforgiftning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E32FB11-4BFA-439E-ACAD-C591B11D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kulilte (kul-mono-oxid) 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vi forbrænder ilt udskiller vi kuldioxid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En forbrænding udskiller kulmonoxid fordi temperaturen er høj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Når temperaturen synker forbrænder kulmonoxid til kuldioxid.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er derfor at der er katalysatorer på biler. Kulmonoxid niveauet i storbyerne var for højt.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Danmark er koldt. Derfor er katalysatorer stort set uden virkning her. Men held og lykke med at slagte den </a:t>
            </a:r>
            <a:r>
              <a:rPr lang="da-DK" sz="2400" dirty="0" err="1"/>
              <a:t>afgiftsgris</a:t>
            </a:r>
            <a:r>
              <a:rPr lang="da-DK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41085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Hvorfor kulilte (kulmonoxid) er farligt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transporterer ilt rundt i kroppen ved hjælp af hæmoglobin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Der er bare lige en lille knast: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Hæmoglobinet kan bedre lide kulmonoxid end ilt. Ca. 240x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Vi kan </a:t>
            </a:r>
            <a:r>
              <a:rPr lang="da-DK" sz="2400" b="1" dirty="0"/>
              <a:t>ikke</a:t>
            </a:r>
            <a:r>
              <a:rPr lang="da-DK" sz="2400" dirty="0"/>
              <a:t> forbrænde kulmonoxid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Kulmonoxid udluftes </a:t>
            </a:r>
            <a:r>
              <a:rPr lang="da-DK" sz="2400" b="1" dirty="0"/>
              <a:t>meget</a:t>
            </a:r>
            <a:r>
              <a:rPr lang="da-DK" sz="2400" dirty="0"/>
              <a:t> langsommere end kuldioxid da det er </a:t>
            </a:r>
            <a:r>
              <a:rPr lang="da-DK" sz="2400" b="1" dirty="0"/>
              <a:t>bundet til hæmoglobinet </a:t>
            </a:r>
            <a:r>
              <a:rPr lang="da-DK" sz="2400" dirty="0"/>
              <a:t>og ikke bare er opløst i serum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Halveringstiden er 300 min i normal luft og 90 min ved ren 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2967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 små skjulte laster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Rygere har CO i blodet/hæmoglobin svarende til 5000 fod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Ikke-rygere kan have op til 3% CO i blodet, mens rygere kan have niveauer på 10-15%.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(der er altså flere måder at være høj på)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I behandlingskrævende tilfælde kan dit certifikat blive inddraget i et år.</a:t>
            </a:r>
          </a:p>
        </p:txBody>
      </p:sp>
    </p:spTree>
    <p:extLst>
      <p:ext uri="{BB962C8B-B14F-4D97-AF65-F5344CB8AC3E}">
        <p14:creationId xmlns:p14="http://schemas.microsoft.com/office/powerpoint/2010/main" val="15047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Hvor kommer det ellers fra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Udstødning, ufuldstændig </a:t>
            </a:r>
            <a:r>
              <a:rPr lang="da-DK" sz="2400" dirty="0" err="1"/>
              <a:t>forbrændning</a:t>
            </a:r>
            <a:r>
              <a:rPr lang="da-DK" sz="2400" dirty="0"/>
              <a:t>, rygere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Og problemet er 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lugt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smag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Det har ingen farve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forbliver bundet til hæmoglobinet i dagevis.</a:t>
            </a:r>
          </a:p>
        </p:txBody>
      </p:sp>
    </p:spTree>
    <p:extLst>
      <p:ext uri="{BB962C8B-B14F-4D97-AF65-F5344CB8AC3E}">
        <p14:creationId xmlns:p14="http://schemas.microsoft.com/office/powerpoint/2010/main" val="22015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Hovedpine (hyppigst)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Slaphed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Kvalme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Svimmelhed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Åndenød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Smerter i brystet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Opkastning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Nedsat muskelkraft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Bevidstløshed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Død.</a:t>
            </a:r>
          </a:p>
        </p:txBody>
      </p:sp>
    </p:spTree>
    <p:extLst>
      <p:ext uri="{BB962C8B-B14F-4D97-AF65-F5344CB8AC3E}">
        <p14:creationId xmlns:p14="http://schemas.microsoft.com/office/powerpoint/2010/main" val="11950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92F55-419E-498E-8B0D-92FA155B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Alkohol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B2BE5-B4B6-D3B3-8A74-25CB69C51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2A75FF-FC69-F2A4-8419-7849DFAF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179" y="322305"/>
            <a:ext cx="54768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Mål for undervisningen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Flyvnings påvirkning af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syn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hørelse/ligevægt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orienteringsevne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beslutningsproces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stress / ydeevne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3309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>
            <a:normAutofit fontScale="90000"/>
          </a:bodyPr>
          <a:lstStyle/>
          <a:p>
            <a:r>
              <a:rPr lang="da-DK" dirty="0"/>
              <a:t>Først når hangardøren er lukket for dagen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D98280-7FA1-5201-C561-FC1C4EDD34C7}"/>
              </a:ext>
            </a:extLst>
          </p:cNvPr>
          <p:cNvSpPr/>
          <p:nvPr/>
        </p:nvSpPr>
        <p:spPr>
          <a:xfrm>
            <a:off x="642551" y="1382797"/>
            <a:ext cx="4003590" cy="24342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Maximalt tilladt alkoholpromille</a:t>
            </a:r>
          </a:p>
          <a:p>
            <a:pPr algn="ctr"/>
            <a:r>
              <a:rPr lang="en-US" sz="6600" dirty="0">
                <a:solidFill>
                  <a:schemeClr val="tx2"/>
                </a:solidFill>
              </a:rPr>
              <a:t>0.19</a:t>
            </a:r>
            <a:endParaRPr lang="en-US" sz="6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3273F-53E9-2814-5868-9BF7BFC9831A}"/>
              </a:ext>
            </a:extLst>
          </p:cNvPr>
          <p:cNvSpPr/>
          <p:nvPr/>
        </p:nvSpPr>
        <p:spPr>
          <a:xfrm>
            <a:off x="3901088" y="2148916"/>
            <a:ext cx="4386649" cy="27690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Uanset hvor meget alkohol, du har drukket, eller hvor fysisk aktiv du er, nedbrydes der kun den samme mængde alkohol pr. time.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61F5FB-106E-C0FE-3416-0A64DF7F6F60}"/>
              </a:ext>
            </a:extLst>
          </p:cNvPr>
          <p:cNvSpPr/>
          <p:nvPr/>
        </p:nvSpPr>
        <p:spPr>
          <a:xfrm>
            <a:off x="7685904" y="4283158"/>
            <a:ext cx="3583460" cy="17434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solidFill>
                  <a:schemeClr val="tx2"/>
                </a:solidFill>
              </a:rPr>
              <a:t>Du kan regne med at forbrænde 0,12 promille per time</a:t>
            </a:r>
          </a:p>
        </p:txBody>
      </p:sp>
    </p:spTree>
    <p:extLst>
      <p:ext uri="{BB962C8B-B14F-4D97-AF65-F5344CB8AC3E}">
        <p14:creationId xmlns:p14="http://schemas.microsoft.com/office/powerpoint/2010/main" val="47631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92F55-419E-498E-8B0D-92FA155B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  <a:br>
              <a:rPr lang="en-US" dirty="0"/>
            </a:br>
            <a:r>
              <a:rPr lang="en-US" dirty="0"/>
              <a:t>Deacceleration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09B9C7E-1768-42E3-A16A-DDD1280F3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 same bare med </a:t>
            </a:r>
            <a:r>
              <a:rPr lang="en-US" dirty="0" err="1"/>
              <a:t>forskelligt</a:t>
            </a:r>
            <a:r>
              <a:rPr lang="en-US" dirty="0"/>
              <a:t> </a:t>
            </a:r>
            <a:r>
              <a:rPr lang="en-US" dirty="0" err="1"/>
              <a:t>fortegn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en-US" dirty="0"/>
              <a:t>Acceleration / Deacceleration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Acceleration føles som 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Deacceleration</a:t>
            </a:r>
            <a:r>
              <a:rPr lang="da-DK" sz="2400" dirty="0"/>
              <a:t> føles som nedstigning og omvendt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Diskuter ?</a:t>
            </a:r>
          </a:p>
        </p:txBody>
      </p:sp>
    </p:spTree>
    <p:extLst>
      <p:ext uri="{BB962C8B-B14F-4D97-AF65-F5344CB8AC3E}">
        <p14:creationId xmlns:p14="http://schemas.microsoft.com/office/powerpoint/2010/main" val="9320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Symptomer ved G-</a:t>
            </a:r>
            <a:r>
              <a:rPr lang="da-DK" dirty="0" err="1"/>
              <a:t>krafter</a:t>
            </a:r>
            <a:r>
              <a:rPr lang="da-DK" dirty="0"/>
              <a:t> (acceleration)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Tunnelsyn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Gray 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Black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G-LOC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Negative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Red out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6715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Øjet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27AB491-53B7-4B2A-A040-856BF7C25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Blindflyvning</a:t>
            </a:r>
            <a:r>
              <a:rPr lang="en-US" dirty="0"/>
              <a:t> er </a:t>
            </a:r>
            <a:r>
              <a:rPr lang="en-US" dirty="0" err="1"/>
              <a:t>ikke</a:t>
            </a:r>
            <a:r>
              <a:rPr lang="en-US" dirty="0"/>
              <a:t> for </a:t>
            </a:r>
            <a:r>
              <a:rPr lang="en-US" dirty="0" err="1"/>
              <a:t>blinde</a:t>
            </a:r>
            <a:endParaRPr lang="en-US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6602F21-CBEE-4E69-8834-A7D84A65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02" y="190807"/>
            <a:ext cx="3906958" cy="29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Øjet er en del af hjernen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5873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</a:t>
            </a:r>
            <a:r>
              <a:rPr lang="en-US" sz="2400" dirty="0" err="1"/>
              <a:t>millioner</a:t>
            </a:r>
            <a:r>
              <a:rPr lang="en-US" sz="2400" dirty="0"/>
              <a:t> </a:t>
            </a:r>
            <a:r>
              <a:rPr lang="en-US" sz="2400" dirty="0" err="1"/>
              <a:t>tappe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Gul </a:t>
            </a:r>
            <a:r>
              <a:rPr lang="en-US" sz="2400" dirty="0" err="1"/>
              <a:t>plet</a:t>
            </a:r>
            <a:r>
              <a:rPr lang="en-US" sz="2400" dirty="0"/>
              <a:t> (</a:t>
            </a:r>
            <a:r>
              <a:rPr lang="en-US" sz="2400" dirty="0" err="1"/>
              <a:t>Fova</a:t>
            </a:r>
            <a:r>
              <a:rPr lang="en-US" sz="2400" dirty="0"/>
              <a:t> Centralis)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Skarp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detalje</a:t>
            </a:r>
            <a:r>
              <a:rPr lang="en-US" sz="2400" dirty="0"/>
              <a:t>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farvesyn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120 </a:t>
            </a:r>
            <a:r>
              <a:rPr lang="en-US" sz="2400" dirty="0" err="1"/>
              <a:t>millioner</a:t>
            </a:r>
            <a:r>
              <a:rPr lang="en-US" sz="2400" dirty="0"/>
              <a:t> stave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Perifert</a:t>
            </a:r>
            <a:r>
              <a:rPr lang="en-US" sz="2400" dirty="0"/>
              <a:t> syn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Orienteering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Bevægelse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nattesyn</a:t>
            </a:r>
            <a:endParaRPr lang="da-DK" sz="2400" dirty="0"/>
          </a:p>
        </p:txBody>
      </p:sp>
      <p:pic>
        <p:nvPicPr>
          <p:cNvPr id="5" name="Picture 6" descr="AnatomieOog">
            <a:extLst>
              <a:ext uri="{FF2B5EF4-FFF2-40B4-BE49-F238E27FC236}">
                <a16:creationId xmlns:a16="http://schemas.microsoft.com/office/drawing/2014/main" id="{F1E395C0-6C8C-4A62-AB9D-1E572A36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03" y="688301"/>
            <a:ext cx="669607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1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Der dog et hul: Den Blinde Plet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638DC5-4F5D-4460-993F-34A1600B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2" y="1014413"/>
            <a:ext cx="10946004" cy="4858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5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Resten af hjernen hjælper ikke altid med</a:t>
            </a:r>
          </a:p>
        </p:txBody>
      </p:sp>
      <p:pic>
        <p:nvPicPr>
          <p:cNvPr id="5" name="Picture 8" descr="gestalt3">
            <a:extLst>
              <a:ext uri="{FF2B5EF4-FFF2-40B4-BE49-F238E27FC236}">
                <a16:creationId xmlns:a16="http://schemas.microsoft.com/office/drawing/2014/main" id="{5D88D165-D804-4F83-B57B-B2ECC7BA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64" y="978452"/>
            <a:ext cx="3680901" cy="503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Gestalt1">
            <a:extLst>
              <a:ext uri="{FF2B5EF4-FFF2-40B4-BE49-F238E27FC236}">
                <a16:creationId xmlns:a16="http://schemas.microsoft.com/office/drawing/2014/main" id="{F0D63D97-82FB-4D9D-987E-F496DC91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113601"/>
            <a:ext cx="3127226" cy="483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4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horisontal…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21C2DF35-4C57-4EE1-A052-C85773BC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85" y="1488666"/>
            <a:ext cx="2677886" cy="420093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5B5BAB5-61F8-4C4F-A314-F374FBFE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3714863"/>
            <a:ext cx="119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nedad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>
            <a:off x="1509486" y="5689600"/>
            <a:ext cx="3947885" cy="10160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lede 9">
            <a:extLst>
              <a:ext uri="{FF2B5EF4-FFF2-40B4-BE49-F238E27FC236}">
                <a16:creationId xmlns:a16="http://schemas.microsoft.com/office/drawing/2014/main" id="{F00EAD93-FE49-4BFC-8C94-4D342565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670" y="1116902"/>
            <a:ext cx="2777490" cy="457269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2AA89CEE-5575-4649-8AF1-24CA1600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7" y="3978592"/>
            <a:ext cx="11906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Vores legeplads - atmosfæren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F5576DB-5FB0-45FF-9AE4-5D1DC9BA0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13"/>
            <a:ext cx="4743450" cy="5000625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C5BD554F-F64E-4654-835E-DAC0F73F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38" y="1014413"/>
            <a:ext cx="7138086" cy="47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nu hælder opad ?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>
            <a:cxnSpLocks/>
          </p:cNvCxnSpPr>
          <p:nvPr/>
        </p:nvCxnSpPr>
        <p:spPr>
          <a:xfrm flipH="1">
            <a:off x="5457371" y="5689600"/>
            <a:ext cx="3628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C2326B5-BB89-4DA5-A386-FCD0189A40C0}"/>
              </a:ext>
            </a:extLst>
          </p:cNvPr>
          <p:cNvCxnSpPr>
            <a:cxnSpLocks/>
          </p:cNvCxnSpPr>
          <p:nvPr/>
        </p:nvCxnSpPr>
        <p:spPr>
          <a:xfrm flipH="1" flipV="1">
            <a:off x="1676400" y="4754880"/>
            <a:ext cx="3780971" cy="93472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>
            <a:extLst>
              <a:ext uri="{FF2B5EF4-FFF2-40B4-BE49-F238E27FC236}">
                <a16:creationId xmlns:a16="http://schemas.microsoft.com/office/drawing/2014/main" id="{437B9260-2A5B-437A-8921-7E6AD035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324864"/>
            <a:ext cx="2727960" cy="436473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DC1137D-FB33-49C0-B4AC-8D91DEFE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65" y="3429000"/>
            <a:ext cx="12763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bred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lede 6">
            <a:extLst>
              <a:ext uri="{FF2B5EF4-FFF2-40B4-BE49-F238E27FC236}">
                <a16:creationId xmlns:a16="http://schemas.microsoft.com/office/drawing/2014/main" id="{4AB6FF41-78AA-421F-94F0-A30B0876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3022600"/>
            <a:ext cx="2314575" cy="26670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8554ED9-4066-4579-B8E9-4D92520B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18" y="2392681"/>
            <a:ext cx="7837218" cy="3249929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</p:txBody>
      </p:sp>
    </p:spTree>
    <p:extLst>
      <p:ext uri="{BB962C8B-B14F-4D97-AF65-F5344CB8AC3E}">
        <p14:creationId xmlns:p14="http://schemas.microsoft.com/office/powerpoint/2010/main" val="273476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Hvis landingsbanen er meget smal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85A47711-00F8-4787-9309-6B90D36A3C4E}"/>
              </a:ext>
            </a:extLst>
          </p:cNvPr>
          <p:cNvCxnSpPr/>
          <p:nvPr/>
        </p:nvCxnSpPr>
        <p:spPr>
          <a:xfrm flipH="1">
            <a:off x="1393371" y="5689600"/>
            <a:ext cx="7692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E38A05E5-6E4C-48E5-9F8B-2117FFDCB144}"/>
              </a:ext>
            </a:extLst>
          </p:cNvPr>
          <p:cNvSpPr txBox="1"/>
          <p:nvPr/>
        </p:nvSpPr>
        <p:spPr>
          <a:xfrm>
            <a:off x="5013960" y="1930192"/>
            <a:ext cx="53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00B050"/>
                </a:solidFill>
              </a:rPr>
              <a:t>Normal approach</a:t>
            </a:r>
          </a:p>
          <a:p>
            <a:r>
              <a:rPr lang="da-DK" sz="2400" b="1" dirty="0">
                <a:solidFill>
                  <a:srgbClr val="FF0000"/>
                </a:solidFill>
              </a:rPr>
              <a:t>Approach på grund af illusion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BA308C9-347E-496D-9C12-2969C187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47" y="3079750"/>
            <a:ext cx="1724025" cy="26098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D5F2337-F3E4-48B5-8BA5-E5FA59C9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32" y="2545082"/>
            <a:ext cx="8824600" cy="30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 err="1"/>
              <a:t>Threshold</a:t>
            </a:r>
            <a:r>
              <a:rPr lang="da-DK" dirty="0"/>
              <a:t> striberne angiver bredden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A48D206F-FC54-4642-8F9F-D54898C26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64281"/>
              </p:ext>
            </p:extLst>
          </p:nvPr>
        </p:nvGraphicFramePr>
        <p:xfrm>
          <a:off x="531812" y="1577340"/>
          <a:ext cx="6554788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77394">
                  <a:extLst>
                    <a:ext uri="{9D8B030D-6E8A-4147-A177-3AD203B41FA5}">
                      <a16:colId xmlns:a16="http://schemas.microsoft.com/office/drawing/2014/main" val="163202353"/>
                    </a:ext>
                  </a:extLst>
                </a:gridCol>
                <a:gridCol w="3277394">
                  <a:extLst>
                    <a:ext uri="{9D8B030D-6E8A-4147-A177-3AD203B41FA5}">
                      <a16:colId xmlns:a16="http://schemas.microsoft.com/office/drawing/2014/main" val="3534987071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Runway</a:t>
                      </a:r>
                      <a:r>
                        <a:rPr lang="da-DK" sz="2400" dirty="0"/>
                        <a:t> </a:t>
                      </a:r>
                      <a:r>
                        <a:rPr lang="da-DK" sz="2400" dirty="0" err="1"/>
                        <a:t>width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 err="1"/>
                        <a:t>Number</a:t>
                      </a:r>
                      <a:r>
                        <a:rPr lang="da-DK" sz="2400" dirty="0"/>
                        <a:t> of </a:t>
                      </a:r>
                      <a:r>
                        <a:rPr lang="da-DK" sz="2400" dirty="0" err="1"/>
                        <a:t>stripes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5075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812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75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15433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100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42915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150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6247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200 </a:t>
                      </a:r>
                      <a:r>
                        <a:rPr lang="da-DK" sz="2400" dirty="0" err="1"/>
                        <a:t>feet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83728"/>
                  </a:ext>
                </a:extLst>
              </a:tr>
            </a:tbl>
          </a:graphicData>
        </a:graphic>
      </p:graphicFrame>
      <p:pic>
        <p:nvPicPr>
          <p:cNvPr id="6" name="Billede 5">
            <a:extLst>
              <a:ext uri="{FF2B5EF4-FFF2-40B4-BE49-F238E27FC236}">
                <a16:creationId xmlns:a16="http://schemas.microsoft.com/office/drawing/2014/main" id="{A3B63A46-4B37-4C8C-AE4A-A06F0F0D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16" y="1577340"/>
            <a:ext cx="2771593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 bevoksningen kan snyde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515E2AC-36C7-4AC5-8FC1-EF9E8E57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1091903"/>
            <a:ext cx="6635050" cy="56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Kollisionspejling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AAC2A5B5-8DC8-4082-8CB5-D2598E23F3A5}"/>
              </a:ext>
            </a:extLst>
          </p:cNvPr>
          <p:cNvSpPr txBox="1"/>
          <p:nvPr/>
        </p:nvSpPr>
        <p:spPr>
          <a:xfrm>
            <a:off x="371959" y="1153895"/>
            <a:ext cx="5724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Hvis et fly observeres i konstant samme vinkel er der kollisionsfare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07E139F-0898-4A12-A0C3-FB5F3A1E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98" y="246477"/>
            <a:ext cx="6664271" cy="60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Indkommende fly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E2D9F9D-281C-4D60-B65C-9338D642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91" y="0"/>
            <a:ext cx="4897244" cy="6858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F6DC544B-6A06-4993-AD3B-B6F136C158C4}"/>
              </a:ext>
            </a:extLst>
          </p:cNvPr>
          <p:cNvSpPr txBox="1"/>
          <p:nvPr/>
        </p:nvSpPr>
        <p:spPr>
          <a:xfrm>
            <a:off x="1930399" y="3499984"/>
            <a:ext cx="583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De kommer hurtigere end du tror</a:t>
            </a:r>
          </a:p>
        </p:txBody>
      </p:sp>
    </p:spTree>
    <p:extLst>
      <p:ext uri="{BB962C8B-B14F-4D97-AF65-F5344CB8AC3E}">
        <p14:creationId xmlns:p14="http://schemas.microsoft.com/office/powerpoint/2010/main" val="29485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Øret</a:t>
            </a:r>
            <a:endParaRPr lang="en-US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510CDB7-82B4-41F4-8749-80BB7031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49" y="-209005"/>
            <a:ext cx="4569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86AE3C-3E9F-41CC-80F8-C8955048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34" y="1494233"/>
            <a:ext cx="6981825" cy="47625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F7391A9B-E083-4D80-8EE6-06EF194FD6B0}"/>
              </a:ext>
            </a:extLst>
          </p:cNvPr>
          <p:cNvSpPr txBox="1"/>
          <p:nvPr/>
        </p:nvSpPr>
        <p:spPr>
          <a:xfrm>
            <a:off x="8054502" y="4656306"/>
            <a:ext cx="292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Hvis det Eustakiske rør stopper til (forkølelse) så bliver det smertefuldt at flyve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B2FA9B08-7B81-4B2C-A0F2-C1123495BC67}"/>
              </a:ext>
            </a:extLst>
          </p:cNvPr>
          <p:cNvSpPr txBox="1"/>
          <p:nvPr/>
        </p:nvSpPr>
        <p:spPr>
          <a:xfrm>
            <a:off x="7127132" y="1835284"/>
            <a:ext cx="285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Buegangene er ansvarlige for køresyge</a:t>
            </a:r>
          </a:p>
        </p:txBody>
      </p:sp>
    </p:spTree>
    <p:extLst>
      <p:ext uri="{BB962C8B-B14F-4D97-AF65-F5344CB8AC3E}">
        <p14:creationId xmlns:p14="http://schemas.microsoft.com/office/powerpoint/2010/main" val="14552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ADA2B-0D05-BAE7-8351-19CD15C3C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t="3310" r="42187" b="45090"/>
          <a:stretch/>
        </p:blipFill>
        <p:spPr>
          <a:xfrm>
            <a:off x="6586151" y="1902940"/>
            <a:ext cx="5189838" cy="3052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54755-EAD5-B266-D287-82F4FBF952E2}"/>
              </a:ext>
            </a:extLst>
          </p:cNvPr>
          <p:cNvSpPr txBox="1"/>
          <p:nvPr/>
        </p:nvSpPr>
        <p:spPr>
          <a:xfrm>
            <a:off x="877330" y="1742303"/>
            <a:ext cx="4880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Buegangene registrerer bevægelser i forhold til de tre akser: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Længeakse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Tværakse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Saggitalakse</a:t>
            </a:r>
          </a:p>
          <a:p>
            <a:endParaRPr lang="da-DK" dirty="0"/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F4165-F6FD-F74C-86BB-EDE3A3B264AB}"/>
              </a:ext>
            </a:extLst>
          </p:cNvPr>
          <p:cNvSpPr/>
          <p:nvPr/>
        </p:nvSpPr>
        <p:spPr>
          <a:xfrm>
            <a:off x="3064476" y="2384854"/>
            <a:ext cx="506627" cy="1482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54B6D3-6D55-C66E-16F8-90E3172A133F}"/>
              </a:ext>
            </a:extLst>
          </p:cNvPr>
          <p:cNvSpPr/>
          <p:nvPr/>
        </p:nvSpPr>
        <p:spPr>
          <a:xfrm>
            <a:off x="3064476" y="2665846"/>
            <a:ext cx="506627" cy="148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A4252-9C77-2C4E-5DF2-104D05E2AF34}"/>
              </a:ext>
            </a:extLst>
          </p:cNvPr>
          <p:cNvSpPr/>
          <p:nvPr/>
        </p:nvSpPr>
        <p:spPr>
          <a:xfrm>
            <a:off x="3064476" y="2946837"/>
            <a:ext cx="506627" cy="1482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7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Trykket går hurtigt af ballonen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361B0A2-C848-44DE-905B-FF5E47F7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27" y="1014414"/>
            <a:ext cx="8662078" cy="509333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Rektangel: afrundede hjørner 4">
            <a:extLst>
              <a:ext uri="{FF2B5EF4-FFF2-40B4-BE49-F238E27FC236}">
                <a16:creationId xmlns:a16="http://schemas.microsoft.com/office/drawing/2014/main" id="{84B70880-E9B7-4BE2-A0A8-79E3347E6E1D}"/>
              </a:ext>
            </a:extLst>
          </p:cNvPr>
          <p:cNvSpPr/>
          <p:nvPr/>
        </p:nvSpPr>
        <p:spPr>
          <a:xfrm>
            <a:off x="3571104" y="1235676"/>
            <a:ext cx="3015047" cy="284205"/>
          </a:xfrm>
          <a:prstGeom prst="roundRect">
            <a:avLst>
              <a:gd name="adj" fmla="val 8667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ligevægt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641B9-04CC-3C30-3099-E20B382EB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5"/>
          <a:stretch/>
        </p:blipFill>
        <p:spPr>
          <a:xfrm>
            <a:off x="6869059" y="2512874"/>
            <a:ext cx="4692748" cy="230832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B73BC-CA27-A9E5-3ABE-F37068B50DA5}"/>
              </a:ext>
            </a:extLst>
          </p:cNvPr>
          <p:cNvSpPr txBox="1"/>
          <p:nvPr/>
        </p:nvSpPr>
        <p:spPr>
          <a:xfrm>
            <a:off x="568407" y="2512874"/>
            <a:ext cx="6672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Hvis man drejer rundt vil hjernen opfatte dette via buegangene og kompensere for dette med hurtige øjenbevægelser.</a:t>
            </a:r>
          </a:p>
          <a:p>
            <a:endParaRPr lang="da-DK" dirty="0"/>
          </a:p>
          <a:p>
            <a:r>
              <a:rPr lang="da-DK" dirty="0"/>
              <a:t>Når drejningen ophører vil øjnene fortsætte disse bevægelser i nogen tid derefter.</a:t>
            </a:r>
          </a:p>
          <a:p>
            <a:endParaRPr lang="da-DK" dirty="0"/>
          </a:p>
          <a:p>
            <a:r>
              <a:rPr lang="da-DK" dirty="0"/>
              <a:t>Fænomenet kaldes Nystagmus</a:t>
            </a:r>
          </a:p>
        </p:txBody>
      </p:sp>
    </p:spTree>
    <p:extLst>
      <p:ext uri="{BB962C8B-B14F-4D97-AF65-F5344CB8AC3E}">
        <p14:creationId xmlns:p14="http://schemas.microsoft.com/office/powerpoint/2010/main" val="241602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Hørelse og trykudligning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D3CBA-1B78-C435-C15E-2CF4F778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 t="23696" r="4910" b="22476"/>
          <a:stretch/>
        </p:blipFill>
        <p:spPr>
          <a:xfrm>
            <a:off x="8390238" y="1791729"/>
            <a:ext cx="3534032" cy="3274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0B156-B727-3617-7CD5-A66B5BA2F6E1}"/>
              </a:ext>
            </a:extLst>
          </p:cNvPr>
          <p:cNvSpPr txBox="1"/>
          <p:nvPr/>
        </p:nvSpPr>
        <p:spPr>
          <a:xfrm>
            <a:off x="1065212" y="1235676"/>
            <a:ext cx="6076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eustakiske rør går fra mellemøret og til næsehulen.</a:t>
            </a:r>
          </a:p>
          <a:p>
            <a:endParaRPr lang="da-DK" dirty="0"/>
          </a:p>
          <a:p>
            <a:r>
              <a:rPr lang="da-DK" dirty="0"/>
              <a:t>Dets formål er trykudligning i mellemøret.</a:t>
            </a:r>
          </a:p>
          <a:p>
            <a:endParaRPr lang="da-DK" dirty="0"/>
          </a:p>
          <a:p>
            <a:endParaRPr lang="da-DK" b="1" dirty="0"/>
          </a:p>
          <a:p>
            <a:r>
              <a:rPr lang="da-DK" b="1" dirty="0" err="1"/>
              <a:t>Valsalva</a:t>
            </a:r>
            <a:r>
              <a:rPr lang="da-DK" b="1" dirty="0"/>
              <a:t> manøvre:</a:t>
            </a:r>
          </a:p>
          <a:p>
            <a:r>
              <a:rPr lang="da-DK" dirty="0"/>
              <a:t>Trykudligning ved at udånde mens næsen afklemmes og munden holdes lukket.</a:t>
            </a:r>
          </a:p>
        </p:txBody>
      </p:sp>
    </p:spTree>
    <p:extLst>
      <p:ext uri="{BB962C8B-B14F-4D97-AF65-F5344CB8AC3E}">
        <p14:creationId xmlns:p14="http://schemas.microsoft.com/office/powerpoint/2010/main" val="1383435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921" y="842553"/>
            <a:ext cx="3897614" cy="862149"/>
          </a:xfrm>
        </p:spPr>
        <p:txBody>
          <a:bodyPr>
            <a:normAutofit/>
          </a:bodyPr>
          <a:lstStyle/>
          <a:p>
            <a:r>
              <a:rPr lang="da-DK" dirty="0"/>
              <a:t>Hukommelse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D6B17-4AA2-CC6A-A592-62AA99C4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70" y="1287161"/>
            <a:ext cx="6289847" cy="6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Hukommelse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289C7-84F0-1F1D-093B-AE7977854EA4}"/>
              </a:ext>
            </a:extLst>
          </p:cNvPr>
          <p:cNvSpPr txBox="1"/>
          <p:nvPr/>
        </p:nvSpPr>
        <p:spPr>
          <a:xfrm>
            <a:off x="617838" y="1136822"/>
            <a:ext cx="642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Standardmodellen: Atkinson og Shiffrin (1968)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258D06-4F18-D443-945F-E8D3EF2D1EA7}"/>
              </a:ext>
            </a:extLst>
          </p:cNvPr>
          <p:cNvSpPr/>
          <p:nvPr/>
        </p:nvSpPr>
        <p:spPr>
          <a:xfrm>
            <a:off x="1643449" y="4028303"/>
            <a:ext cx="2631989" cy="11491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Sensor hukommelse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97FD79-754F-945A-80FC-D2B2444F96DA}"/>
              </a:ext>
            </a:extLst>
          </p:cNvPr>
          <p:cNvSpPr/>
          <p:nvPr/>
        </p:nvSpPr>
        <p:spPr>
          <a:xfrm>
            <a:off x="5375189" y="4028303"/>
            <a:ext cx="2631989" cy="1149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Korttids eller Arbejdshukommelse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0017EC-EF8B-8996-BB38-FF1AC676473C}"/>
              </a:ext>
            </a:extLst>
          </p:cNvPr>
          <p:cNvSpPr/>
          <p:nvPr/>
        </p:nvSpPr>
        <p:spPr>
          <a:xfrm>
            <a:off x="9106930" y="4028303"/>
            <a:ext cx="2817340" cy="11491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Langtidshukommelse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E1C03F-CACD-ACA2-EA66-9D941F4681BA}"/>
              </a:ext>
            </a:extLst>
          </p:cNvPr>
          <p:cNvSpPr/>
          <p:nvPr/>
        </p:nvSpPr>
        <p:spPr>
          <a:xfrm>
            <a:off x="617838" y="4324865"/>
            <a:ext cx="102561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77A850-F55C-D165-635C-1526FCB255DE}"/>
              </a:ext>
            </a:extLst>
          </p:cNvPr>
          <p:cNvSpPr/>
          <p:nvPr/>
        </p:nvSpPr>
        <p:spPr>
          <a:xfrm>
            <a:off x="4275438" y="4324865"/>
            <a:ext cx="109975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5EC3715-29FC-0087-2AE3-75E2598348B8}"/>
              </a:ext>
            </a:extLst>
          </p:cNvPr>
          <p:cNvSpPr/>
          <p:nvPr/>
        </p:nvSpPr>
        <p:spPr>
          <a:xfrm>
            <a:off x="8007178" y="4324865"/>
            <a:ext cx="1099751" cy="5560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1373D50-7CFE-C241-584D-EB16F36BBA01}"/>
              </a:ext>
            </a:extLst>
          </p:cNvPr>
          <p:cNvSpPr/>
          <p:nvPr/>
        </p:nvSpPr>
        <p:spPr>
          <a:xfrm rot="10800000">
            <a:off x="5381368" y="3318689"/>
            <a:ext cx="2483708" cy="7096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C8F2D6A-48C5-C7BF-96D4-659C539D7069}"/>
              </a:ext>
            </a:extLst>
          </p:cNvPr>
          <p:cNvSpPr/>
          <p:nvPr/>
        </p:nvSpPr>
        <p:spPr>
          <a:xfrm>
            <a:off x="7278130" y="2533135"/>
            <a:ext cx="1729946" cy="605481"/>
          </a:xfrm>
          <a:prstGeom prst="wedgeRoundRectCallout">
            <a:avLst>
              <a:gd name="adj1" fmla="val -50119"/>
              <a:gd name="adj2" fmla="val 75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Øvelse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4BC1358-3E11-822F-23BB-4C6246D9A244}"/>
              </a:ext>
            </a:extLst>
          </p:cNvPr>
          <p:cNvSpPr/>
          <p:nvPr/>
        </p:nvSpPr>
        <p:spPr>
          <a:xfrm>
            <a:off x="407773" y="2526956"/>
            <a:ext cx="1729946" cy="605481"/>
          </a:xfrm>
          <a:prstGeom prst="wedgeRoundRectCallout">
            <a:avLst>
              <a:gd name="adj1" fmla="val 49167"/>
              <a:gd name="adj2" fmla="val 2022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Meget kort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125A257-DB2E-9BE5-AA84-51BD36C50066}"/>
              </a:ext>
            </a:extLst>
          </p:cNvPr>
          <p:cNvSpPr/>
          <p:nvPr/>
        </p:nvSpPr>
        <p:spPr>
          <a:xfrm>
            <a:off x="2607276" y="1802716"/>
            <a:ext cx="3373394" cy="1329721"/>
          </a:xfrm>
          <a:prstGeom prst="wedgeRoundRectCallout">
            <a:avLst>
              <a:gd name="adj1" fmla="val 33764"/>
              <a:gd name="adj2" fmla="val 129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chemeClr val="tx2"/>
                </a:solidFill>
              </a:rPr>
              <a:t>Arbejdshukommelsen gør os i stand til at huske en klarering længe nok til at skrive den ned.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31C14-C220-4BD1-B0AB-F34A40C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921" y="842553"/>
            <a:ext cx="3088776" cy="862149"/>
          </a:xfrm>
        </p:spPr>
        <p:txBody>
          <a:bodyPr/>
          <a:lstStyle/>
          <a:p>
            <a:r>
              <a:rPr lang="en-US" dirty="0" err="1"/>
              <a:t>Psykologi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C73B2E7-8F73-447E-AF7E-41D307F2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80" y="666204"/>
            <a:ext cx="7874946" cy="57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6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Faktorer som påvirker ydeevnen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A5F7E14-769B-4A30-8F84-9DE51B32B6FF}"/>
              </a:ext>
            </a:extLst>
          </p:cNvPr>
          <p:cNvSpPr txBox="1"/>
          <p:nvPr/>
        </p:nvSpPr>
        <p:spPr>
          <a:xfrm>
            <a:off x="726332" y="1057076"/>
            <a:ext cx="1039728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/>
              <a:t>Stress</a:t>
            </a:r>
          </a:p>
          <a:p>
            <a:endParaRPr lang="da-DK" dirty="0"/>
          </a:p>
          <a:p>
            <a:r>
              <a:rPr lang="da-DK" dirty="0"/>
              <a:t>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Et særligt forhold mellem personen og omgivelserne, som opfattes som en belastning af personen eller som overstiger hans eller hendes ressourcer og truer hans eller hendes velbefindende</a:t>
            </a:r>
          </a:p>
          <a:p>
            <a:endParaRPr lang="da-DK" dirty="0"/>
          </a:p>
          <a:p>
            <a:r>
              <a:rPr lang="nb-NO" dirty="0"/>
              <a:t>Hvilke typer belastninger kan resultere i stress?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Kvantitative - for eksempel store arbejdsmængder og tidsnød.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Kognitive - for eksempel krav om at huske meget og være kreativ.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Emotionelle - for eksempel oplevelse af katastrofer, dødsfald og mobning.</a:t>
            </a:r>
          </a:p>
          <a:p>
            <a:endParaRPr lang="da-DK" dirty="0"/>
          </a:p>
          <a:p>
            <a:r>
              <a:rPr lang="da-DK" dirty="0"/>
              <a:t>Både belastningens varighed og dens styrke er afgørende for, om belastningen medfører stress.</a:t>
            </a:r>
          </a:p>
          <a:p>
            <a:endParaRPr lang="da-DK" dirty="0"/>
          </a:p>
          <a:p>
            <a:r>
              <a:rPr lang="da-DK" dirty="0"/>
              <a:t>Konsekvenser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Nedsat funktionsdygtighed – fare for sikkerheden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Sundhed – hjertesygdomme, søvnbesvær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960F706-AA8A-4734-8530-142B3B75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929" y="2442754"/>
            <a:ext cx="2455413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Forglemmelser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Landingshjul</a:t>
            </a:r>
          </a:p>
          <a:p>
            <a:endParaRPr lang="da-DK" dirty="0"/>
          </a:p>
          <a:p>
            <a:r>
              <a:rPr lang="da-DK" dirty="0"/>
              <a:t>Fejl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Bruge et forkert sprængstykke</a:t>
            </a:r>
          </a:p>
          <a:p>
            <a:endParaRPr lang="da-DK" dirty="0"/>
          </a:p>
          <a:p>
            <a:r>
              <a:rPr lang="da-DK" dirty="0"/>
              <a:t>Sætte I kø, udsætte nødvendige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Checkliste på finale</a:t>
            </a:r>
          </a:p>
          <a:p>
            <a:endParaRPr lang="da-DK" dirty="0"/>
          </a:p>
          <a:p>
            <a:r>
              <a:rPr lang="da-DK" dirty="0"/>
              <a:t>Filtrere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Undlade enkelte elementer I en procedure</a:t>
            </a:r>
          </a:p>
        </p:txBody>
      </p:sp>
    </p:spTree>
    <p:extLst>
      <p:ext uri="{BB962C8B-B14F-4D97-AF65-F5344CB8AC3E}">
        <p14:creationId xmlns:p14="http://schemas.microsoft.com/office/powerpoint/2010/main" val="2934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Effekter af stress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Sjusse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Næsten på centerlinje</a:t>
            </a:r>
          </a:p>
          <a:p>
            <a:endParaRPr lang="da-DK" dirty="0"/>
          </a:p>
          <a:p>
            <a:r>
              <a:rPr lang="da-DK" dirty="0"/>
              <a:t>Kikkertsyn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Opmærksomhed generelt indsnævres</a:t>
            </a:r>
          </a:p>
          <a:p>
            <a:endParaRPr lang="da-DK" dirty="0"/>
          </a:p>
          <a:p>
            <a:r>
              <a:rPr lang="da-DK" dirty="0"/>
              <a:t>Tilbage til tidligere lært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Begynder at flyve en anden flytype</a:t>
            </a:r>
          </a:p>
          <a:p>
            <a:endParaRPr lang="da-DK" dirty="0"/>
          </a:p>
          <a:p>
            <a:r>
              <a:rPr lang="da-DK" dirty="0" err="1"/>
              <a:t>Eskape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Opgiver</a:t>
            </a:r>
          </a:p>
        </p:txBody>
      </p:sp>
    </p:spTree>
    <p:extLst>
      <p:ext uri="{BB962C8B-B14F-4D97-AF65-F5344CB8AC3E}">
        <p14:creationId xmlns:p14="http://schemas.microsoft.com/office/powerpoint/2010/main" val="25227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Stresshåndtering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16AF6DE-07EB-4EDF-B632-BD5AB2D176ED}"/>
              </a:ext>
            </a:extLst>
          </p:cNvPr>
          <p:cNvSpPr txBox="1"/>
          <p:nvPr/>
        </p:nvSpPr>
        <p:spPr>
          <a:xfrm>
            <a:off x="1065212" y="1711234"/>
            <a:ext cx="6811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problemet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Erkend hvilke faktorer der kan fjernes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Prioriter resten af faktorerne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Lad en anden flyve hvis muligt</a:t>
            </a:r>
          </a:p>
        </p:txBody>
      </p:sp>
    </p:spTree>
    <p:extLst>
      <p:ext uri="{BB962C8B-B14F-4D97-AF65-F5344CB8AC3E}">
        <p14:creationId xmlns:p14="http://schemas.microsoft.com/office/powerpoint/2010/main" val="210421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Menneske mod maskine (fejl)</a:t>
            </a:r>
          </a:p>
        </p:txBody>
      </p:sp>
      <p:pic>
        <p:nvPicPr>
          <p:cNvPr id="3" name="Picture 5" descr="9">
            <a:extLst>
              <a:ext uri="{FF2B5EF4-FFF2-40B4-BE49-F238E27FC236}">
                <a16:creationId xmlns:a16="http://schemas.microsoft.com/office/drawing/2014/main" id="{85858864-6CE5-4062-8684-CA521D9D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47800"/>
            <a:ext cx="8229600" cy="4779963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F87A4010-8E7E-430E-9099-7491BA5A9666}"/>
              </a:ext>
            </a:extLst>
          </p:cNvPr>
          <p:cNvSpPr txBox="1"/>
          <p:nvPr/>
        </p:nvSpPr>
        <p:spPr>
          <a:xfrm>
            <a:off x="8915400" y="2174966"/>
            <a:ext cx="2880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Maskiner er blevet både flere og mere komplicerede, men også langt mere pålidelige.</a:t>
            </a:r>
          </a:p>
          <a:p>
            <a:endParaRPr lang="da-DK" dirty="0"/>
          </a:p>
          <a:p>
            <a:r>
              <a:rPr lang="da-DK" dirty="0"/>
              <a:t>Mennesker er blot blevet flere…</a:t>
            </a:r>
          </a:p>
        </p:txBody>
      </p:sp>
    </p:spTree>
    <p:extLst>
      <p:ext uri="{BB962C8B-B14F-4D97-AF65-F5344CB8AC3E}">
        <p14:creationId xmlns:p14="http://schemas.microsoft.com/office/powerpoint/2010/main" val="6886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Hvad består atmosfæren af?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Uanset højden er der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21% Ilt (O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78% Kvælstof (N)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Resten (1%) fordeler sig på alt andet: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Vand (damp)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CO</a:t>
            </a:r>
            <a:r>
              <a:rPr lang="da-DK" sz="2400" baseline="-25000" dirty="0"/>
              <a:t>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3643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Støjbelastning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17CC9EA-8A4A-49EB-91B2-6E652C7BEBF4}"/>
              </a:ext>
            </a:extLst>
          </p:cNvPr>
          <p:cNvSpPr txBox="1"/>
          <p:nvPr/>
        </p:nvSpPr>
        <p:spPr>
          <a:xfrm>
            <a:off x="1143000" y="1280160"/>
            <a:ext cx="94575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Frekvensområde: 20 – 15kHz (børn 20kHz)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forringes som følge af alder og støjmisbrug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Vi bruger ca. 50-80% af vores vågne tid på at lytte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Hørelsen er en alarm sans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Konstant støjpåvirkning kan aktivere stress</a:t>
            </a:r>
          </a:p>
        </p:txBody>
      </p:sp>
    </p:spTree>
    <p:extLst>
      <p:ext uri="{BB962C8B-B14F-4D97-AF65-F5344CB8AC3E}">
        <p14:creationId xmlns:p14="http://schemas.microsoft.com/office/powerpoint/2010/main" val="49867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Generel fitness i døgnrytmen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F1985B6-43E4-4449-ADC5-856B60685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 b="7389"/>
          <a:stretch/>
        </p:blipFill>
        <p:spPr>
          <a:xfrm>
            <a:off x="4892040" y="1158517"/>
            <a:ext cx="7002010" cy="4878563"/>
          </a:xfrm>
          <a:prstGeom prst="rect">
            <a:avLst/>
          </a:prstGeom>
          <a:noFill/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0655148-0204-4361-BC6B-5996363A2EEE}"/>
              </a:ext>
            </a:extLst>
          </p:cNvPr>
          <p:cNvSpPr txBox="1"/>
          <p:nvPr/>
        </p:nvSpPr>
        <p:spPr>
          <a:xfrm>
            <a:off x="235131" y="1861457"/>
            <a:ext cx="421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Du er ikke lige fit til at flyve hele døgnet.</a:t>
            </a:r>
          </a:p>
        </p:txBody>
      </p:sp>
    </p:spTree>
    <p:extLst>
      <p:ext uri="{BB962C8B-B14F-4D97-AF65-F5344CB8AC3E}">
        <p14:creationId xmlns:p14="http://schemas.microsoft.com/office/powerpoint/2010/main" val="24306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900749A-7429-46BE-8D25-7472691B7FA1}"/>
              </a:ext>
            </a:extLst>
          </p:cNvPr>
          <p:cNvSpPr txBox="1"/>
          <p:nvPr/>
        </p:nvSpPr>
        <p:spPr>
          <a:xfrm>
            <a:off x="391886" y="1332411"/>
            <a:ext cx="5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Beslutningstagning og fejlmuligheder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B4D4656-12BB-499D-AEEE-4A1B491B9E0A}"/>
              </a:ext>
            </a:extLst>
          </p:cNvPr>
          <p:cNvSpPr/>
          <p:nvPr/>
        </p:nvSpPr>
        <p:spPr>
          <a:xfrm>
            <a:off x="2811780" y="3885332"/>
            <a:ext cx="1103812" cy="10123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EDD5B27-027F-46E3-9162-84497327E336}"/>
              </a:ext>
            </a:extLst>
          </p:cNvPr>
          <p:cNvSpPr/>
          <p:nvPr/>
        </p:nvSpPr>
        <p:spPr>
          <a:xfrm>
            <a:off x="4983480" y="3885332"/>
            <a:ext cx="1103812" cy="10123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B51C19C1-7857-4D00-BFE0-397DAD3F11EE}"/>
              </a:ext>
            </a:extLst>
          </p:cNvPr>
          <p:cNvSpPr/>
          <p:nvPr/>
        </p:nvSpPr>
        <p:spPr>
          <a:xfrm>
            <a:off x="7093131" y="3885332"/>
            <a:ext cx="1103812" cy="10123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085FE05-3841-45F1-B250-C7FB213278BB}"/>
              </a:ext>
            </a:extLst>
          </p:cNvPr>
          <p:cNvSpPr txBox="1"/>
          <p:nvPr/>
        </p:nvSpPr>
        <p:spPr>
          <a:xfrm>
            <a:off x="2521132" y="4068352"/>
            <a:ext cx="1685108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SANSNING</a:t>
            </a:r>
          </a:p>
          <a:p>
            <a:r>
              <a:rPr lang="da-DK" dirty="0"/>
              <a:t>AFKODNING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647E25A1-9ED1-40CB-967D-0402E3C7A27E}"/>
              </a:ext>
            </a:extLst>
          </p:cNvPr>
          <p:cNvSpPr txBox="1"/>
          <p:nvPr/>
        </p:nvSpPr>
        <p:spPr>
          <a:xfrm>
            <a:off x="4519749" y="4068352"/>
            <a:ext cx="2031274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BEDØMMELSE</a:t>
            </a:r>
          </a:p>
          <a:p>
            <a:r>
              <a:rPr lang="da-DK" dirty="0"/>
              <a:t>BESLUTNING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A27A8D4-57F3-4E0E-99CD-F0A0151C8934}"/>
              </a:ext>
            </a:extLst>
          </p:cNvPr>
          <p:cNvSpPr txBox="1"/>
          <p:nvPr/>
        </p:nvSpPr>
        <p:spPr>
          <a:xfrm>
            <a:off x="6861266" y="4183074"/>
            <a:ext cx="1567543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HANDLING</a:t>
            </a:r>
          </a:p>
        </p:txBody>
      </p:sp>
      <p:sp>
        <p:nvSpPr>
          <p:cNvPr id="16" name="Pil: højre 15">
            <a:extLst>
              <a:ext uri="{FF2B5EF4-FFF2-40B4-BE49-F238E27FC236}">
                <a16:creationId xmlns:a16="http://schemas.microsoft.com/office/drawing/2014/main" id="{9782E35A-5BCD-4833-8D68-ACC5C56F101C}"/>
              </a:ext>
            </a:extLst>
          </p:cNvPr>
          <p:cNvSpPr/>
          <p:nvPr/>
        </p:nvSpPr>
        <p:spPr>
          <a:xfrm>
            <a:off x="4206240" y="4309874"/>
            <a:ext cx="310243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Pil: højre 16">
            <a:extLst>
              <a:ext uri="{FF2B5EF4-FFF2-40B4-BE49-F238E27FC236}">
                <a16:creationId xmlns:a16="http://schemas.microsoft.com/office/drawing/2014/main" id="{1FE4F206-9968-4C4A-9339-FC645ADD7783}"/>
              </a:ext>
            </a:extLst>
          </p:cNvPr>
          <p:cNvSpPr/>
          <p:nvPr/>
        </p:nvSpPr>
        <p:spPr>
          <a:xfrm>
            <a:off x="6551023" y="4306608"/>
            <a:ext cx="310242" cy="163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2E1CD246-F862-443C-A2AF-1440DA62E8C7}"/>
              </a:ext>
            </a:extLst>
          </p:cNvPr>
          <p:cNvSpPr txBox="1"/>
          <p:nvPr/>
        </p:nvSpPr>
        <p:spPr>
          <a:xfrm>
            <a:off x="2609309" y="2847699"/>
            <a:ext cx="149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Dårligt lys</a:t>
            </a:r>
          </a:p>
          <a:p>
            <a:r>
              <a:rPr lang="da-DK" dirty="0"/>
              <a:t>Støj</a:t>
            </a:r>
          </a:p>
        </p:txBody>
      </p:sp>
      <p:sp>
        <p:nvSpPr>
          <p:cNvPr id="19" name="Pil: nedad 18">
            <a:extLst>
              <a:ext uri="{FF2B5EF4-FFF2-40B4-BE49-F238E27FC236}">
                <a16:creationId xmlns:a16="http://schemas.microsoft.com/office/drawing/2014/main" id="{6F50DEB3-7621-450A-9850-CC630DC8F546}"/>
              </a:ext>
            </a:extLst>
          </p:cNvPr>
          <p:cNvSpPr/>
          <p:nvPr/>
        </p:nvSpPr>
        <p:spPr>
          <a:xfrm>
            <a:off x="3285309" y="3540034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Pil: nedad 19">
            <a:extLst>
              <a:ext uri="{FF2B5EF4-FFF2-40B4-BE49-F238E27FC236}">
                <a16:creationId xmlns:a16="http://schemas.microsoft.com/office/drawing/2014/main" id="{1B80EDDF-34D4-4F9F-B5C0-338053C7ECD6}"/>
              </a:ext>
            </a:extLst>
          </p:cNvPr>
          <p:cNvSpPr/>
          <p:nvPr/>
        </p:nvSpPr>
        <p:spPr>
          <a:xfrm>
            <a:off x="5457009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Pil: nedad 20">
            <a:extLst>
              <a:ext uri="{FF2B5EF4-FFF2-40B4-BE49-F238E27FC236}">
                <a16:creationId xmlns:a16="http://schemas.microsoft.com/office/drawing/2014/main" id="{1F8FB813-B9E5-417C-800C-0BF3010DFD04}"/>
              </a:ext>
            </a:extLst>
          </p:cNvPr>
          <p:cNvSpPr/>
          <p:nvPr/>
        </p:nvSpPr>
        <p:spPr>
          <a:xfrm>
            <a:off x="7566660" y="3529663"/>
            <a:ext cx="156754" cy="34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9D9FF16C-E153-4A00-8E86-6659C56B9EF5}"/>
              </a:ext>
            </a:extLst>
          </p:cNvPr>
          <p:cNvSpPr txBox="1"/>
          <p:nvPr/>
        </p:nvSpPr>
        <p:spPr>
          <a:xfrm>
            <a:off x="4714605" y="2847699"/>
            <a:ext cx="166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Udmattelse</a:t>
            </a:r>
          </a:p>
          <a:p>
            <a:r>
              <a:rPr lang="da-DK" dirty="0"/>
              <a:t>Tidspres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B2A40223-F9C1-433A-9404-A332D1E909EF}"/>
              </a:ext>
            </a:extLst>
          </p:cNvPr>
          <p:cNvSpPr txBox="1"/>
          <p:nvPr/>
        </p:nvSpPr>
        <p:spPr>
          <a:xfrm>
            <a:off x="6364892" y="2847699"/>
            <a:ext cx="255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Dårlige procedurer</a:t>
            </a:r>
          </a:p>
          <a:p>
            <a:r>
              <a:rPr lang="da-DK" dirty="0"/>
              <a:t>Distraktion</a:t>
            </a:r>
          </a:p>
        </p:txBody>
      </p:sp>
    </p:spTree>
    <p:extLst>
      <p:ext uri="{BB962C8B-B14F-4D97-AF65-F5344CB8AC3E}">
        <p14:creationId xmlns:p14="http://schemas.microsoft.com/office/powerpoint/2010/main" val="41495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5408775D-3A01-4824-8FAD-65F86D00F634}"/>
              </a:ext>
            </a:extLst>
          </p:cNvPr>
          <p:cNvSpPr txBox="1"/>
          <p:nvPr/>
        </p:nvSpPr>
        <p:spPr>
          <a:xfrm>
            <a:off x="1065212" y="2161903"/>
            <a:ext cx="10430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Mennesker er generelt ikke gode til at træffe rationelle beslutninger.</a:t>
            </a:r>
          </a:p>
          <a:p>
            <a:r>
              <a:rPr lang="da-DK" dirty="0"/>
              <a:t>Vi lader os ofte lede af følelser og intuition (det er det, der gør os til mennesker).</a:t>
            </a:r>
          </a:p>
          <a:p>
            <a:endParaRPr lang="da-DK" dirty="0"/>
          </a:p>
          <a:p>
            <a:r>
              <a:rPr lang="da-DK" dirty="0"/>
              <a:t>Nar en vigtig beslutning skal tages indenfor udførelse af en flyvning, har man meget lidt brug for følelse og intuition.</a:t>
            </a:r>
          </a:p>
          <a:p>
            <a:endParaRPr lang="da-DK" dirty="0"/>
          </a:p>
          <a:p>
            <a:r>
              <a:rPr lang="da-DK" dirty="0"/>
              <a:t>Det man har brug for er en fornuftig og rationel beslutningsproces.</a:t>
            </a:r>
          </a:p>
        </p:txBody>
      </p:sp>
    </p:spTree>
    <p:extLst>
      <p:ext uri="{BB962C8B-B14F-4D97-AF65-F5344CB8AC3E}">
        <p14:creationId xmlns:p14="http://schemas.microsoft.com/office/powerpoint/2010/main" val="20144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Pilot check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E0455FB-161F-48FF-AEAF-E0BC12D70521}"/>
              </a:ext>
            </a:extLst>
          </p:cNvPr>
          <p:cNvSpPr txBox="1"/>
          <p:nvPr/>
        </p:nvSpPr>
        <p:spPr>
          <a:xfrm>
            <a:off x="1254034" y="1417320"/>
            <a:ext cx="7439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Har du været lang tid i belastende miljø?</a:t>
            </a:r>
            <a:br>
              <a:rPr lang="da-DK" dirty="0"/>
            </a:br>
            <a:r>
              <a:rPr lang="da-DK" dirty="0"/>
              <a:t>Temperatur, støj vibrationer eller lignende?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Fysiologisk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Er du træt, sulten, tørstig, har smerter?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Psykisk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Arbejdspres, forventninger,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Socialt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Parforhold, familie, dødsfald, job</a:t>
            </a:r>
          </a:p>
        </p:txBody>
      </p:sp>
    </p:spTree>
    <p:extLst>
      <p:ext uri="{BB962C8B-B14F-4D97-AF65-F5344CB8AC3E}">
        <p14:creationId xmlns:p14="http://schemas.microsoft.com/office/powerpoint/2010/main" val="34733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Omgivelser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76C20C3-C8F9-40EA-9C92-922C995E134E}"/>
              </a:ext>
            </a:extLst>
          </p:cNvPr>
          <p:cNvSpPr txBox="1"/>
          <p:nvPr/>
        </p:nvSpPr>
        <p:spPr>
          <a:xfrm>
            <a:off x="1169126" y="1267097"/>
            <a:ext cx="7249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Vejr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Regulativer, Procedurer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Flyveplads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Kommunikation</a:t>
            </a:r>
          </a:p>
        </p:txBody>
      </p:sp>
    </p:spTree>
    <p:extLst>
      <p:ext uri="{BB962C8B-B14F-4D97-AF65-F5344CB8AC3E}">
        <p14:creationId xmlns:p14="http://schemas.microsoft.com/office/powerpoint/2010/main" val="30939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Tid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C46D67-A07F-462E-8194-C1D06DE68775}"/>
              </a:ext>
            </a:extLst>
          </p:cNvPr>
          <p:cNvSpPr txBox="1"/>
          <p:nvPr/>
        </p:nvSpPr>
        <p:spPr>
          <a:xfrm>
            <a:off x="1280160" y="1567543"/>
            <a:ext cx="63420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For lidt tid?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Mangedobler risikofaktorer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Stress stiger med tidspres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Ufuldstændig planlægning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Ikke hensigtsmæssige beslutninger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/>
              <a:t>Intuitive handlinger</a:t>
            </a:r>
          </a:p>
        </p:txBody>
      </p:sp>
    </p:spTree>
    <p:extLst>
      <p:ext uri="{BB962C8B-B14F-4D97-AF65-F5344CB8AC3E}">
        <p14:creationId xmlns:p14="http://schemas.microsoft.com/office/powerpoint/2010/main" val="13634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Beslutningsprocessen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3705728-1697-46D7-8ED2-C5798CECB511}"/>
              </a:ext>
            </a:extLst>
          </p:cNvPr>
          <p:cNvSpPr txBox="1"/>
          <p:nvPr/>
        </p:nvSpPr>
        <p:spPr>
          <a:xfrm>
            <a:off x="1201783" y="1371600"/>
            <a:ext cx="80597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Reducer mængden af hurtige beslutninger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Hav altid en plan A og en plan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God tid inden flyvning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Ordentlig kontrol af flyet inden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vejrændringer</a:t>
            </a:r>
          </a:p>
          <a:p>
            <a:endParaRPr lang="da-DK" dirty="0"/>
          </a:p>
          <a:p>
            <a:r>
              <a:rPr lang="da-DK" dirty="0"/>
              <a:t>Planlæg flyvningen til mindste detalje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Frekvenser skrevet 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Orientering om alternativ flyveplads</a:t>
            </a:r>
          </a:p>
          <a:p>
            <a:endParaRPr lang="da-DK" dirty="0"/>
          </a:p>
          <a:p>
            <a:r>
              <a:rPr lang="da-DK" dirty="0"/>
              <a:t>Realistiske forventninger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Egne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Andres</a:t>
            </a:r>
          </a:p>
        </p:txBody>
      </p:sp>
    </p:spTree>
    <p:extLst>
      <p:ext uri="{BB962C8B-B14F-4D97-AF65-F5344CB8AC3E}">
        <p14:creationId xmlns:p14="http://schemas.microsoft.com/office/powerpoint/2010/main" val="14602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 bevidst om din egen ydeevne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26EC333-E349-42F2-8EA7-B45B83AC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135" y="1827122"/>
            <a:ext cx="6084887" cy="3836987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087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endParaRPr lang="da-DK" dirty="0"/>
          </a:p>
        </p:txBody>
      </p:sp>
      <p:pic>
        <p:nvPicPr>
          <p:cNvPr id="3" name="Picture 2" descr="emu4">
            <a:extLst>
              <a:ext uri="{FF2B5EF4-FFF2-40B4-BE49-F238E27FC236}">
                <a16:creationId xmlns:a16="http://schemas.microsoft.com/office/drawing/2014/main" id="{E08DB3AB-F9A3-4562-911B-9882CFA9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03" y="1123406"/>
            <a:ext cx="6923312" cy="51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F179A937-D392-4CFD-B895-A535CAF6B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539" y="5449070"/>
            <a:ext cx="38433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a-DK" altLang="da-DK" sz="4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SPØRGSMÅL ?</a:t>
            </a:r>
            <a:endParaRPr lang="da-DK" altLang="da-DK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Værd at huske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AE27424-3CA3-4846-AF95-A63AE0070436}"/>
              </a:ext>
            </a:extLst>
          </p:cNvPr>
          <p:cNvSpPr txBox="1"/>
          <p:nvPr/>
        </p:nvSpPr>
        <p:spPr>
          <a:xfrm>
            <a:off x="222422" y="1397674"/>
            <a:ext cx="11405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Lufttrykket er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halve i 5,5km (18000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Det kvarte i 11km (36000 fod)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Men hvad betyder det for os?</a:t>
            </a:r>
          </a:p>
        </p:txBody>
      </p:sp>
    </p:spTree>
    <p:extLst>
      <p:ext uri="{BB962C8B-B14F-4D97-AF65-F5344CB8AC3E}">
        <p14:creationId xmlns:p14="http://schemas.microsoft.com/office/powerpoint/2010/main" val="39847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E71BC-BEE4-4511-ABC9-33D1F720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Iltmangel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02C017F-8448-42C7-BBDA-8B19CAC8F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7E-4106-45E7-BCE4-82CD2E6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09613"/>
          </a:xfrm>
        </p:spPr>
        <p:txBody>
          <a:bodyPr/>
          <a:lstStyle/>
          <a:p>
            <a:r>
              <a:rPr lang="da-DK" dirty="0"/>
              <a:t>Sådan fungerer vores luftveje</a:t>
            </a:r>
          </a:p>
        </p:txBody>
      </p:sp>
      <p:pic>
        <p:nvPicPr>
          <p:cNvPr id="4" name="Picture 6" descr="stem17">
            <a:extLst>
              <a:ext uri="{FF2B5EF4-FFF2-40B4-BE49-F238E27FC236}">
                <a16:creationId xmlns:a16="http://schemas.microsoft.com/office/drawing/2014/main" id="{35F13900-4A91-4B11-A67C-DA222A94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9" y="1014413"/>
            <a:ext cx="5144092" cy="486630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9">
            <a:extLst>
              <a:ext uri="{FF2B5EF4-FFF2-40B4-BE49-F238E27FC236}">
                <a16:creationId xmlns:a16="http://schemas.microsoft.com/office/drawing/2014/main" id="{3AB82EDF-A309-4EE9-892B-3A8AB3137F1E}"/>
              </a:ext>
            </a:extLst>
          </p:cNvPr>
          <p:cNvSpPr>
            <a:spLocks/>
          </p:cNvSpPr>
          <p:nvPr/>
        </p:nvSpPr>
        <p:spPr bwMode="auto">
          <a:xfrm>
            <a:off x="5320785" y="1368040"/>
            <a:ext cx="177972" cy="1387518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7DE14AF6-6C61-43B5-BF42-7E41AE29FC79}"/>
              </a:ext>
            </a:extLst>
          </p:cNvPr>
          <p:cNvSpPr>
            <a:spLocks/>
          </p:cNvSpPr>
          <p:nvPr/>
        </p:nvSpPr>
        <p:spPr bwMode="auto">
          <a:xfrm>
            <a:off x="5320785" y="2771411"/>
            <a:ext cx="177972" cy="2566707"/>
          </a:xfrm>
          <a:prstGeom prst="rightBrace">
            <a:avLst>
              <a:gd name="adj1" fmla="val 10281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da-DK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da-DK" sz="18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A8D4200-B774-4C27-9004-9500D9B2BB08}"/>
              </a:ext>
            </a:extLst>
          </p:cNvPr>
          <p:cNvSpPr txBox="1"/>
          <p:nvPr/>
        </p:nvSpPr>
        <p:spPr>
          <a:xfrm>
            <a:off x="5729418" y="1461634"/>
            <a:ext cx="1927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Rense</a:t>
            </a:r>
            <a:endParaRPr lang="en-US" sz="2400" dirty="0"/>
          </a:p>
          <a:p>
            <a:r>
              <a:rPr lang="en-US" sz="2400" dirty="0" err="1"/>
              <a:t>Opvarme</a:t>
            </a:r>
            <a:endParaRPr lang="en-US" sz="2400" dirty="0"/>
          </a:p>
          <a:p>
            <a:r>
              <a:rPr lang="en-US" sz="2400" dirty="0" err="1"/>
              <a:t>Fugte</a:t>
            </a:r>
            <a:endParaRPr lang="en-US" sz="2400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F514D3C-7BDE-4523-B3FA-6F308BBD5BAF}"/>
              </a:ext>
            </a:extLst>
          </p:cNvPr>
          <p:cNvSpPr txBox="1"/>
          <p:nvPr/>
        </p:nvSpPr>
        <p:spPr>
          <a:xfrm>
            <a:off x="5729418" y="3454599"/>
            <a:ext cx="280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Udveksling af</a:t>
            </a:r>
          </a:p>
          <a:p>
            <a:r>
              <a:rPr lang="da-DK" sz="2400" dirty="0"/>
              <a:t>Ilt (0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  <a:p>
            <a:r>
              <a:rPr lang="da-DK" sz="2400" dirty="0"/>
              <a:t>Kuldioxid (CO</a:t>
            </a:r>
            <a:r>
              <a:rPr lang="da-DK" sz="2400" baseline="-25000" dirty="0"/>
              <a:t>2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71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aturillustration 16 x 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32_TF03431377_TF03431377" id="{0FB2B566-0106-4E88-88B2-84FAA77B0089}" vid="{B89BA24F-29EE-41DC-A1AB-DB2FCE41D8D7}"/>
    </a:ext>
  </a:extLst>
</a:theme>
</file>

<file path=ppt/theme/theme2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Regnbuepræsentation</Template>
  <TotalTime>504</TotalTime>
  <Words>1614</Words>
  <Application>Microsoft Office PowerPoint</Application>
  <PresentationFormat>Widescreen</PresentationFormat>
  <Paragraphs>406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Comic Sans MS</vt:lpstr>
      <vt:lpstr>Segoe Print</vt:lpstr>
      <vt:lpstr>Tahoma</vt:lpstr>
      <vt:lpstr>Times New Roman</vt:lpstr>
      <vt:lpstr>Naturillustration 16 x 9</vt:lpstr>
      <vt:lpstr>Hvordan slår man sig selv ihjel?</vt:lpstr>
      <vt:lpstr>Havari statistik</vt:lpstr>
      <vt:lpstr>Mål for undervisningen</vt:lpstr>
      <vt:lpstr>Vores legeplads - atmosfæren</vt:lpstr>
      <vt:lpstr>Trykket går hurtigt af ballonen</vt:lpstr>
      <vt:lpstr>Hvad består atmosfæren af?</vt:lpstr>
      <vt:lpstr>Værd at huske</vt:lpstr>
      <vt:lpstr>Iltmangel</vt:lpstr>
      <vt:lpstr>Sådan fungerer vores luftveje</vt:lpstr>
      <vt:lpstr>Sådan fungerer lungen</vt:lpstr>
      <vt:lpstr>Vores blodkredsløb</vt:lpstr>
      <vt:lpstr>Iltmætning i blodet ved forskellig højde</vt:lpstr>
      <vt:lpstr>Mest iltkrævende organer</vt:lpstr>
      <vt:lpstr>Symptomer på iltmangel</vt:lpstr>
      <vt:lpstr>Årsager til iltmangel</vt:lpstr>
      <vt:lpstr>For høj Flyvehøjde</vt:lpstr>
      <vt:lpstr>For høj Flyvehøjde</vt:lpstr>
      <vt:lpstr>TUC (Time of Usefull Consciousness)</vt:lpstr>
      <vt:lpstr>Hyperventilation</vt:lpstr>
      <vt:lpstr>Hvad hyperventilation er</vt:lpstr>
      <vt:lpstr>Hvad det betyder</vt:lpstr>
      <vt:lpstr>Symptomer</vt:lpstr>
      <vt:lpstr>Kulilteforgiftning</vt:lpstr>
      <vt:lpstr>Hvad kulilte (kul-mono-oxid) er</vt:lpstr>
      <vt:lpstr>Hvorfor kulilte (kulmonoxid) er farligt</vt:lpstr>
      <vt:lpstr>De små skjulte laster</vt:lpstr>
      <vt:lpstr>Hvor kommer det ellers fra</vt:lpstr>
      <vt:lpstr>Symptomer</vt:lpstr>
      <vt:lpstr>Alkohol</vt:lpstr>
      <vt:lpstr>Først når hangardøren er lukket for dagen</vt:lpstr>
      <vt:lpstr>Acceleration Deacceleration</vt:lpstr>
      <vt:lpstr>Acceleration / Deacceleration</vt:lpstr>
      <vt:lpstr>Symptomer ved G-krafter (acceleration)</vt:lpstr>
      <vt:lpstr>Øjet</vt:lpstr>
      <vt:lpstr>Øjet er en del af hjernen</vt:lpstr>
      <vt:lpstr>Der dog et hul: Den Blinde Plet</vt:lpstr>
      <vt:lpstr>Resten af hjernen hjælper ikke altid med</vt:lpstr>
      <vt:lpstr>Hvis landingsbanen er horisontal…</vt:lpstr>
      <vt:lpstr>Hvis landingsbanen nu hælder nedad ?</vt:lpstr>
      <vt:lpstr>Hvis landingsbanen nu hælder opad ?</vt:lpstr>
      <vt:lpstr>Hvis landingsbanen er meget bred</vt:lpstr>
      <vt:lpstr>Hvis landingsbanen er meget smal</vt:lpstr>
      <vt:lpstr>Threshold striberne angiver bredden</vt:lpstr>
      <vt:lpstr>Men bevoksningen kan snyde</vt:lpstr>
      <vt:lpstr>Kollisionspejling</vt:lpstr>
      <vt:lpstr>Indkommende fly</vt:lpstr>
      <vt:lpstr>Øret</vt:lpstr>
      <vt:lpstr>Hørelse og ligevægt</vt:lpstr>
      <vt:lpstr>Hørelse og ligevægt</vt:lpstr>
      <vt:lpstr>Hørelse og ligevægt</vt:lpstr>
      <vt:lpstr>Hørelse og trykudligning</vt:lpstr>
      <vt:lpstr>Hukommelse</vt:lpstr>
      <vt:lpstr>Hukommelse</vt:lpstr>
      <vt:lpstr>Psykologi</vt:lpstr>
      <vt:lpstr>Faktorer som påvirker ydeevnen</vt:lpstr>
      <vt:lpstr>Effekter af stress</vt:lpstr>
      <vt:lpstr>Effekter af stress</vt:lpstr>
      <vt:lpstr>Stresshåndtering</vt:lpstr>
      <vt:lpstr>Menneske mod maskine (fejl)</vt:lpstr>
      <vt:lpstr>Støjbelastning</vt:lpstr>
      <vt:lpstr>Generel fitness i døgnrytmen</vt:lpstr>
      <vt:lpstr>Beslutningsprocessen</vt:lpstr>
      <vt:lpstr>Beslutningsprocessen</vt:lpstr>
      <vt:lpstr>Pilot check</vt:lpstr>
      <vt:lpstr>Omgivelser</vt:lpstr>
      <vt:lpstr>Tid</vt:lpstr>
      <vt:lpstr>Beslutningsprocessen</vt:lpstr>
      <vt:lpstr>Vær bevidst om din egen ydeevne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Hvordan slår man sig selv ihjel?</dc:title>
  <dc:creator>Karsten Jeppesen</dc:creator>
  <cp:lastModifiedBy>Karsten Jeppesen</cp:lastModifiedBy>
  <cp:revision>8</cp:revision>
  <dcterms:created xsi:type="dcterms:W3CDTF">2021-10-28T08:39:28Z</dcterms:created>
  <dcterms:modified xsi:type="dcterms:W3CDTF">2022-10-26T10:09:14Z</dcterms:modified>
</cp:coreProperties>
</file>